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74" r:id="rId3"/>
    <p:sldId id="294" r:id="rId4"/>
    <p:sldId id="365" r:id="rId5"/>
    <p:sldId id="366" r:id="rId6"/>
    <p:sldId id="381" r:id="rId7"/>
    <p:sldId id="379" r:id="rId8"/>
    <p:sldId id="380" r:id="rId9"/>
    <p:sldId id="371" r:id="rId10"/>
    <p:sldId id="382" r:id="rId11"/>
    <p:sldId id="374" r:id="rId12"/>
    <p:sldId id="383" r:id="rId13"/>
    <p:sldId id="384" r:id="rId14"/>
    <p:sldId id="373" r:id="rId15"/>
    <p:sldId id="410" r:id="rId16"/>
    <p:sldId id="411" r:id="rId17"/>
    <p:sldId id="412" r:id="rId18"/>
    <p:sldId id="413" r:id="rId19"/>
    <p:sldId id="375" r:id="rId20"/>
    <p:sldId id="385" r:id="rId21"/>
    <p:sldId id="386" r:id="rId22"/>
    <p:sldId id="387" r:id="rId23"/>
    <p:sldId id="388" r:id="rId24"/>
    <p:sldId id="389" r:id="rId25"/>
    <p:sldId id="390" r:id="rId26"/>
    <p:sldId id="391" r:id="rId27"/>
    <p:sldId id="392" r:id="rId28"/>
    <p:sldId id="393" r:id="rId29"/>
    <p:sldId id="394" r:id="rId30"/>
    <p:sldId id="395" r:id="rId31"/>
    <p:sldId id="396" r:id="rId32"/>
    <p:sldId id="397" r:id="rId33"/>
    <p:sldId id="398" r:id="rId34"/>
    <p:sldId id="399" r:id="rId35"/>
    <p:sldId id="400" r:id="rId36"/>
    <p:sldId id="401" r:id="rId37"/>
    <p:sldId id="402" r:id="rId38"/>
    <p:sldId id="404" r:id="rId39"/>
    <p:sldId id="405" r:id="rId40"/>
    <p:sldId id="406" r:id="rId41"/>
    <p:sldId id="407" r:id="rId42"/>
    <p:sldId id="408" r:id="rId43"/>
    <p:sldId id="409" r:id="rId44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9768" y="2196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6354" y="3408610"/>
            <a:ext cx="10258053" cy="83398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lnSpc>
                <a:spcPct val="85000"/>
              </a:lnSpc>
              <a:defRPr sz="5400" b="1" cap="all" baseline="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29" y="4270393"/>
            <a:ext cx="10254877" cy="485718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4" name="Picture 342" descr="image_0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7547983" y="1714518"/>
            <a:ext cx="1460500" cy="1460500"/>
          </a:xfrm>
          <a:prstGeom prst="rect">
            <a:avLst/>
          </a:prstGeom>
          <a:noFill/>
        </p:spPr>
      </p:pic>
      <p:pic>
        <p:nvPicPr>
          <p:cNvPr id="25" name="Picture 343" descr="image_06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10503908" y="1714518"/>
            <a:ext cx="1463675" cy="1463675"/>
          </a:xfrm>
          <a:prstGeom prst="rect">
            <a:avLst/>
          </a:prstGeom>
          <a:noFill/>
        </p:spPr>
      </p:pic>
      <p:sp>
        <p:nvSpPr>
          <p:cNvPr id="27" name="Rectangle 332"/>
          <p:cNvSpPr>
            <a:spLocks noChangeArrowheads="1"/>
          </p:cNvSpPr>
          <p:nvPr userDrawn="1"/>
        </p:nvSpPr>
        <p:spPr bwMode="gray">
          <a:xfrm>
            <a:off x="7549571" y="1711343"/>
            <a:ext cx="1460500" cy="14620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Rectangle 333"/>
          <p:cNvSpPr>
            <a:spLocks noChangeArrowheads="1"/>
          </p:cNvSpPr>
          <p:nvPr userDrawn="1"/>
        </p:nvSpPr>
        <p:spPr bwMode="gray">
          <a:xfrm>
            <a:off x="10510258" y="1709755"/>
            <a:ext cx="1454150" cy="147002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9" name="Group 372"/>
          <p:cNvGrpSpPr>
            <a:grpSpLocks/>
          </p:cNvGrpSpPr>
          <p:nvPr userDrawn="1"/>
        </p:nvGrpSpPr>
        <p:grpSpPr bwMode="auto">
          <a:xfrm>
            <a:off x="1709531" y="3081087"/>
            <a:ext cx="10267578" cy="195473"/>
            <a:chOff x="288" y="1248"/>
            <a:chExt cx="5229" cy="96"/>
          </a:xfrm>
        </p:grpSpPr>
        <p:grpSp>
          <p:nvGrpSpPr>
            <p:cNvPr id="30" name="Group 368"/>
            <p:cNvGrpSpPr>
              <a:grpSpLocks/>
            </p:cNvGrpSpPr>
            <p:nvPr userDrawn="1"/>
          </p:nvGrpSpPr>
          <p:grpSpPr bwMode="auto">
            <a:xfrm>
              <a:off x="288" y="1248"/>
              <a:ext cx="5229" cy="96"/>
              <a:chOff x="192" y="498"/>
              <a:chExt cx="5376" cy="78"/>
            </a:xfrm>
          </p:grpSpPr>
          <p:sp>
            <p:nvSpPr>
              <p:cNvPr id="32" name="Rectangle 369"/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" name="Line 370"/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31" name="Picture 371" descr="Untitled-4 copy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gray">
            <a:xfrm>
              <a:off x="346" y="1254"/>
              <a:ext cx="71" cy="77"/>
            </a:xfrm>
            <a:prstGeom prst="rect">
              <a:avLst/>
            </a:prstGeom>
            <a:noFill/>
          </p:spPr>
        </p:pic>
      </p:grpSp>
      <p:sp>
        <p:nvSpPr>
          <p:cNvPr id="35" name="Rectangle 380"/>
          <p:cNvSpPr>
            <a:spLocks noChangeArrowheads="1"/>
          </p:cNvSpPr>
          <p:nvPr userDrawn="1"/>
        </p:nvSpPr>
        <p:spPr bwMode="gray">
          <a:xfrm>
            <a:off x="9024358" y="233380"/>
            <a:ext cx="1460500" cy="146208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22" name="_x282876000" descr="EMB00003eacae2e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650" y="1903108"/>
            <a:ext cx="1156759" cy="109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1368" y="1372277"/>
            <a:ext cx="2751474" cy="88792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764735" y="341852"/>
            <a:ext cx="919796" cy="13401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64" y="1801579"/>
            <a:ext cx="1191740" cy="1191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784A4A-BD2B-4FC6-0457-B7D435D11A6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71203" y="378445"/>
            <a:ext cx="2856683" cy="9601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9073E0-F709-A069-F13E-4788EE539B7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179951" y="6215860"/>
            <a:ext cx="688200" cy="233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177" y="382437"/>
            <a:ext cx="10552694" cy="88277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487" y="1475116"/>
            <a:ext cx="11093570" cy="462088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lang="en-US" sz="6000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2688" y="1482090"/>
            <a:ext cx="10360663" cy="4613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Freeform 126"/>
          <p:cNvSpPr>
            <a:spLocks/>
          </p:cNvSpPr>
          <p:nvPr userDrawn="1"/>
        </p:nvSpPr>
        <p:spPr bwMode="gray">
          <a:xfrm>
            <a:off x="3268638" y="586740"/>
            <a:ext cx="6032500" cy="679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00" y="0"/>
              </a:cxn>
              <a:cxn ang="0">
                <a:pos x="3456" y="428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9" name="Group 191"/>
          <p:cNvGrpSpPr>
            <a:grpSpLocks/>
          </p:cNvGrpSpPr>
          <p:nvPr userDrawn="1"/>
        </p:nvGrpSpPr>
        <p:grpSpPr bwMode="auto">
          <a:xfrm>
            <a:off x="540216" y="1043940"/>
            <a:ext cx="11423160" cy="131763"/>
            <a:chOff x="192" y="498"/>
            <a:chExt cx="5376" cy="78"/>
          </a:xfrm>
        </p:grpSpPr>
        <p:grpSp>
          <p:nvGrpSpPr>
            <p:cNvPr id="10" name="Group 192"/>
            <p:cNvGrpSpPr>
              <a:grpSpLocks/>
            </p:cNvGrpSpPr>
            <p:nvPr userDrawn="1"/>
          </p:nvGrpSpPr>
          <p:grpSpPr bwMode="auto">
            <a:xfrm>
              <a:off x="192" y="498"/>
              <a:ext cx="5376" cy="78"/>
              <a:chOff x="192" y="498"/>
              <a:chExt cx="5376" cy="78"/>
            </a:xfrm>
          </p:grpSpPr>
          <p:sp>
            <p:nvSpPr>
              <p:cNvPr id="12" name="Rectangle 193"/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" name="Line 194"/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11" name="Picture 195" descr="Untitled-4 copy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gray">
            <a:xfrm>
              <a:off x="300" y="504"/>
              <a:ext cx="72" cy="72"/>
            </a:xfrm>
            <a:prstGeom prst="rect">
              <a:avLst/>
            </a:prstGeom>
            <a:noFill/>
          </p:spPr>
        </p:pic>
      </p:grpSp>
      <p:graphicFrame>
        <p:nvGraphicFramePr>
          <p:cNvPr id="14" name="Object 22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138799081"/>
              </p:ext>
            </p:extLst>
          </p:nvPr>
        </p:nvGraphicFramePr>
        <p:xfrm>
          <a:off x="9605938" y="701040"/>
          <a:ext cx="23622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4" imgW="5600000" imgH="1117460" progId="">
                  <p:embed/>
                </p:oleObj>
              </mc:Choice>
              <mc:Fallback>
                <p:oleObj name="Image" r:id="rId14" imgW="5600000" imgH="1117460" progId="">
                  <p:embed/>
                  <p:pic>
                    <p:nvPicPr>
                      <p:cNvPr id="1246" name="Object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9605938" y="701040"/>
                        <a:ext cx="23622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1AE6B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ED9C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23"/>
          <p:cNvSpPr>
            <a:spLocks noChangeArrowheads="1"/>
          </p:cNvSpPr>
          <p:nvPr userDrawn="1"/>
        </p:nvSpPr>
        <p:spPr bwMode="gray">
          <a:xfrm>
            <a:off x="11034688" y="713740"/>
            <a:ext cx="457200" cy="4508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Rectangle 224"/>
          <p:cNvSpPr>
            <a:spLocks noChangeArrowheads="1"/>
          </p:cNvSpPr>
          <p:nvPr userDrawn="1"/>
        </p:nvSpPr>
        <p:spPr bwMode="gray">
          <a:xfrm>
            <a:off x="11501413" y="243840"/>
            <a:ext cx="457200" cy="4572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Rectangle 6"/>
          <p:cNvSpPr txBox="1">
            <a:spLocks noChangeArrowheads="1"/>
          </p:cNvSpPr>
          <p:nvPr userDrawn="1"/>
        </p:nvSpPr>
        <p:spPr bwMode="gray">
          <a:xfrm>
            <a:off x="11353800" y="386692"/>
            <a:ext cx="8382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굴림" charset="-127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70DF76-FAB9-4502-B745-768B94D170BA}" type="slidenum">
              <a:rPr kumimoji="0" lang="en-US" altLang="ko-KR" sz="1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itchFamily="66" charset="0"/>
                <a:ea typeface="굴림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mic Sans MS" pitchFamily="66" charset="0"/>
              <a:ea typeface="굴림" charset="-127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06355" y="3408609"/>
            <a:ext cx="9982438" cy="858591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</a:rPr>
              <a:t>8</a:t>
            </a:r>
            <a:r>
              <a:rPr lang="ko-KR" altLang="en-US" dirty="0">
                <a:latin typeface="+mj-ea"/>
              </a:rPr>
              <a:t>장</a:t>
            </a:r>
            <a:r>
              <a:rPr lang="en-US" altLang="ko-KR" dirty="0">
                <a:latin typeface="+mj-ea"/>
              </a:rPr>
              <a:t>.</a:t>
            </a:r>
            <a:r>
              <a:rPr lang="ko-KR" altLang="en-US" dirty="0">
                <a:latin typeface="+mj-ea"/>
              </a:rPr>
              <a:t> 코드를 함수로 모아봅시다</a:t>
            </a:r>
            <a:r>
              <a:rPr lang="en-US" altLang="ko-KR" dirty="0">
                <a:latin typeface="+mj-ea"/>
              </a:rPr>
              <a:t>.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1391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함수에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인수 전달하기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" t="31535" r="669" b="57747"/>
          <a:stretch/>
        </p:blipFill>
        <p:spPr>
          <a:xfrm>
            <a:off x="1387807" y="1602378"/>
            <a:ext cx="9062479" cy="6966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" t="52570" r="669" b="670"/>
          <a:stretch/>
        </p:blipFill>
        <p:spPr>
          <a:xfrm>
            <a:off x="1387806" y="2299064"/>
            <a:ext cx="9062479" cy="303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92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함수에 여러 개의 인수 전달하기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02"/>
          <a:stretch/>
        </p:blipFill>
        <p:spPr>
          <a:xfrm>
            <a:off x="1928531" y="2061121"/>
            <a:ext cx="8472934" cy="321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11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함수에 여러 개의 인수 전달하기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" t="70275" r="-1499" b="-21473"/>
          <a:stretch/>
        </p:blipFill>
        <p:spPr>
          <a:xfrm>
            <a:off x="700865" y="2289721"/>
            <a:ext cx="10906140" cy="413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함수에 여러 개의 인수 전달하기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57" y="1919220"/>
            <a:ext cx="8529113" cy="377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80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함수의 값 반환하기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18806" y="1420501"/>
            <a:ext cx="10766057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반환 값</a:t>
            </a:r>
            <a:r>
              <a:rPr lang="en-US" altLang="ko-KR" sz="2000" dirty="0"/>
              <a:t>(return value) : </a:t>
            </a:r>
            <a:r>
              <a:rPr lang="ko-KR" altLang="en-US" sz="2000" dirty="0" err="1"/>
              <a:t>함수로부터</a:t>
            </a:r>
            <a:r>
              <a:rPr lang="ko-KR" altLang="en-US" sz="2000" dirty="0"/>
              <a:t> 되돌아오는 값</a:t>
            </a:r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8" t="-226" r="36563" b="63346"/>
          <a:stretch/>
        </p:blipFill>
        <p:spPr>
          <a:xfrm>
            <a:off x="4241799" y="2429589"/>
            <a:ext cx="3818467" cy="319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57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함수의 값 반환하기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" t="35297" r="-2337" b="226"/>
          <a:stretch/>
        </p:blipFill>
        <p:spPr>
          <a:xfrm>
            <a:off x="2105146" y="1921933"/>
            <a:ext cx="8441320" cy="351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24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함수의 값 반환하기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09"/>
          <a:stretch/>
        </p:blipFill>
        <p:spPr>
          <a:xfrm>
            <a:off x="1541316" y="2175933"/>
            <a:ext cx="939768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57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함수의 값 반환하기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33347" r="-361" b="37705"/>
          <a:stretch/>
        </p:blipFill>
        <p:spPr>
          <a:xfrm>
            <a:off x="1515916" y="1854200"/>
            <a:ext cx="9397684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69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함수의 값 반환하기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" t="69035" r="-2073" b="2017"/>
          <a:stretch/>
        </p:blipFill>
        <p:spPr>
          <a:xfrm>
            <a:off x="1515916" y="1854200"/>
            <a:ext cx="9397684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53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07.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함수를 좀 더 이해시켜 줄 예제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6" t="26883" r="23609" b="52083"/>
          <a:stretch/>
        </p:blipFill>
        <p:spPr>
          <a:xfrm>
            <a:off x="3090332" y="3073399"/>
            <a:ext cx="5681606" cy="21759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" t="-10845" r="47830" b="89811"/>
          <a:stretch/>
        </p:blipFill>
        <p:spPr>
          <a:xfrm>
            <a:off x="1523999" y="823823"/>
            <a:ext cx="5249805" cy="201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76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1" name="텍스트 개체 틀 21"/>
          <p:cNvSpPr txBox="1">
            <a:spLocks/>
          </p:cNvSpPr>
          <p:nvPr/>
        </p:nvSpPr>
        <p:spPr>
          <a:xfrm>
            <a:off x="469900" y="1225409"/>
            <a:ext cx="8205788" cy="477837"/>
          </a:xfrm>
          <a:prstGeom prst="rect">
            <a:avLst/>
          </a:prstGeom>
        </p:spPr>
        <p:txBody>
          <a:bodyPr lIns="0" rIns="0"/>
          <a:lstStyle/>
          <a:p>
            <a:pPr marL="361950" indent="-3619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SzPct val="70000"/>
              <a:defRPr/>
            </a:pPr>
            <a:r>
              <a:rPr kumimoji="0" lang="ko-KR" altLang="en-US" sz="2800" b="1" spc="-2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▶ 학습내용</a:t>
            </a:r>
            <a:endParaRPr kumimoji="0" lang="en-US" altLang="ko-KR" sz="2800" b="1" spc="-20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837" y="1854679"/>
            <a:ext cx="6368883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01. </a:t>
            </a:r>
            <a:r>
              <a:rPr lang="ko-KR" altLang="en-US" dirty="0">
                <a:latin typeface="+mj-ea"/>
                <a:ea typeface="+mj-ea"/>
              </a:rPr>
              <a:t>함수의 개념을 학습합니다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02. </a:t>
            </a:r>
            <a:r>
              <a:rPr lang="ko-KR" altLang="en-US" dirty="0">
                <a:latin typeface="+mj-ea"/>
                <a:ea typeface="+mj-ea"/>
              </a:rPr>
              <a:t>함수를 작성하는 방법을 학습합니다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03. </a:t>
            </a:r>
            <a:r>
              <a:rPr lang="ko-KR" altLang="en-US" dirty="0">
                <a:latin typeface="+mj-ea"/>
                <a:ea typeface="+mj-ea"/>
              </a:rPr>
              <a:t>함수를 호출하여 사용하는 방법을 학습합니다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04. </a:t>
            </a:r>
            <a:r>
              <a:rPr lang="ko-KR" altLang="en-US" dirty="0">
                <a:latin typeface="+mj-ea"/>
                <a:ea typeface="+mj-ea"/>
              </a:rPr>
              <a:t>함수에 인수를 전달하여 사용하는 방법을 학습합니다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05. </a:t>
            </a:r>
            <a:r>
              <a:rPr lang="ko-KR" altLang="en-US" dirty="0" err="1">
                <a:latin typeface="+mj-ea"/>
                <a:ea typeface="+mj-ea"/>
              </a:rPr>
              <a:t>지역변수와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전역변수</a:t>
            </a:r>
            <a:r>
              <a:rPr lang="ko-KR" altLang="en-US" dirty="0">
                <a:latin typeface="+mj-ea"/>
                <a:ea typeface="+mj-ea"/>
              </a:rPr>
              <a:t> 개념을 학습합니다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텍스트 개체 틀 21"/>
          <p:cNvSpPr txBox="1">
            <a:spLocks/>
          </p:cNvSpPr>
          <p:nvPr/>
        </p:nvSpPr>
        <p:spPr>
          <a:xfrm>
            <a:off x="7412617" y="1265207"/>
            <a:ext cx="4360283" cy="477837"/>
          </a:xfrm>
          <a:prstGeom prst="rect">
            <a:avLst/>
          </a:prstGeom>
        </p:spPr>
        <p:txBody>
          <a:bodyPr lIns="0" rIns="0"/>
          <a:lstStyle/>
          <a:p>
            <a:pPr marL="361950" indent="-3619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SzPct val="70000"/>
              <a:defRPr/>
            </a:pPr>
            <a:r>
              <a:rPr kumimoji="0" lang="ko-KR" altLang="en-US" sz="2800" b="1" spc="-2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▶ </a:t>
            </a:r>
            <a:r>
              <a:rPr kumimoji="0" lang="en-US" altLang="ko-KR" sz="2800" b="1" spc="-2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84276" y="1865215"/>
            <a:ext cx="4658265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01. BMI </a:t>
            </a:r>
            <a:r>
              <a:rPr lang="ko-KR" altLang="en-US" dirty="0">
                <a:latin typeface="+mj-ea"/>
                <a:ea typeface="+mj-ea"/>
              </a:rPr>
              <a:t>계산기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02. </a:t>
            </a:r>
            <a:r>
              <a:rPr lang="ko-KR" altLang="en-US" dirty="0">
                <a:latin typeface="+mj-ea"/>
                <a:ea typeface="+mj-ea"/>
              </a:rPr>
              <a:t>환전 계산기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03. n</a:t>
            </a:r>
            <a:r>
              <a:rPr lang="ko-KR" altLang="en-US" dirty="0">
                <a:latin typeface="+mj-ea"/>
                <a:ea typeface="+mj-ea"/>
              </a:rPr>
              <a:t>각형을 그리는 함수 작성하기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04. </a:t>
            </a:r>
            <a:r>
              <a:rPr lang="ko-KR" altLang="en-US" dirty="0">
                <a:latin typeface="+mj-ea"/>
                <a:ea typeface="+mj-ea"/>
              </a:rPr>
              <a:t>클릭하는 곳에 사각형 그리기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05. </a:t>
            </a:r>
            <a:r>
              <a:rPr lang="ko-KR" altLang="en-US" dirty="0" err="1">
                <a:latin typeface="+mj-ea"/>
                <a:ea typeface="+mj-ea"/>
              </a:rPr>
              <a:t>한붓</a:t>
            </a:r>
            <a:r>
              <a:rPr lang="ko-KR" altLang="en-US" dirty="0">
                <a:latin typeface="+mj-ea"/>
                <a:ea typeface="+mj-ea"/>
              </a:rPr>
              <a:t> 그리기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06. </a:t>
            </a:r>
            <a:r>
              <a:rPr lang="ko-KR" altLang="en-US" dirty="0" err="1">
                <a:latin typeface="+mj-ea"/>
                <a:ea typeface="+mj-ea"/>
              </a:rPr>
              <a:t>이차함수</a:t>
            </a:r>
            <a:r>
              <a:rPr lang="ko-KR" altLang="en-US" dirty="0">
                <a:latin typeface="+mj-ea"/>
                <a:ea typeface="+mj-ea"/>
              </a:rPr>
              <a:t> 그래프 그리기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07. </a:t>
            </a:r>
            <a:r>
              <a:rPr lang="ko-KR" altLang="en-US" dirty="0" err="1">
                <a:latin typeface="+mj-ea"/>
                <a:ea typeface="+mj-ea"/>
              </a:rPr>
              <a:t>테세우스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터틀</a:t>
            </a:r>
            <a:r>
              <a:rPr lang="ko-KR" altLang="en-US" dirty="0">
                <a:latin typeface="+mj-ea"/>
                <a:ea typeface="+mj-ea"/>
              </a:rPr>
              <a:t> 미로 탈출 게임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08. </a:t>
            </a:r>
            <a:r>
              <a:rPr lang="ko-KR" altLang="en-US" dirty="0" err="1">
                <a:latin typeface="+mj-ea"/>
                <a:ea typeface="+mj-ea"/>
              </a:rPr>
              <a:t>재귀호출</a:t>
            </a:r>
            <a:endParaRPr lang="ko-KR" altLang="en-US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09. </a:t>
            </a:r>
            <a:r>
              <a:rPr lang="ko-KR" altLang="en-US" dirty="0">
                <a:latin typeface="+mj-ea"/>
                <a:ea typeface="+mj-ea"/>
              </a:rPr>
              <a:t>프랙털 나무 그리기</a:t>
            </a:r>
          </a:p>
        </p:txBody>
      </p:sp>
    </p:spTree>
    <p:extLst>
      <p:ext uri="{BB962C8B-B14F-4D97-AF65-F5344CB8AC3E}">
        <p14:creationId xmlns:p14="http://schemas.microsoft.com/office/powerpoint/2010/main" val="3422458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07.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함수를 좀 더 이해시켜 줄 예제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" t="48328" r="-437" b="1175"/>
          <a:stretch/>
        </p:blipFill>
        <p:spPr>
          <a:xfrm>
            <a:off x="1981200" y="1889694"/>
            <a:ext cx="8128000" cy="382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1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지역변수와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전역변수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8806" y="1420501"/>
            <a:ext cx="1076605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변수가 사용되는 범위에 따라 지역변수</a:t>
            </a:r>
            <a:r>
              <a:rPr lang="en-US" altLang="ko-KR" sz="2000" dirty="0"/>
              <a:t>(local variable)</a:t>
            </a:r>
            <a:r>
              <a:rPr lang="ko-KR" altLang="en-US" sz="2000" dirty="0"/>
              <a:t>와 </a:t>
            </a:r>
            <a:r>
              <a:rPr lang="ko-KR" altLang="en-US" sz="2000" dirty="0" err="1"/>
              <a:t>전역변수</a:t>
            </a:r>
            <a:r>
              <a:rPr lang="en-US" altLang="ko-KR" sz="2000" dirty="0"/>
              <a:t>(global variable)</a:t>
            </a:r>
            <a:r>
              <a:rPr lang="ko-KR" altLang="en-US" sz="2000" dirty="0"/>
              <a:t>로 나눔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지역변수 </a:t>
            </a:r>
            <a:r>
              <a:rPr lang="en-US" altLang="ko-KR" sz="2000" dirty="0"/>
              <a:t>: </a:t>
            </a:r>
            <a:r>
              <a:rPr lang="ko-KR" altLang="en-US" sz="2000" dirty="0"/>
              <a:t>함수 안에서 생성되어 사용되는 변수</a:t>
            </a:r>
            <a:r>
              <a:rPr lang="en-US" altLang="ko-KR" sz="2000" dirty="0"/>
              <a:t>, </a:t>
            </a:r>
            <a:r>
              <a:rPr lang="ko-KR" altLang="en-US" sz="2000" dirty="0"/>
              <a:t>함수가 종료되면 사라짐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전역변수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프로그램의 어디서나 사용할 수 있음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변수의 범위는 변수의 사용 가능 영역과 변수가 생존하는 시간과 관련됨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88"/>
          <a:stretch/>
        </p:blipFill>
        <p:spPr>
          <a:xfrm>
            <a:off x="1337726" y="3282353"/>
            <a:ext cx="8720651" cy="292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85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지역변수와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전역변수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t="48764" r="-3981" b="3124"/>
          <a:stretch/>
        </p:blipFill>
        <p:spPr>
          <a:xfrm>
            <a:off x="1947326" y="2105486"/>
            <a:ext cx="8720651" cy="292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15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지역변수와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전역변수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86"/>
          <a:stretch/>
        </p:blipFill>
        <p:spPr>
          <a:xfrm>
            <a:off x="1083388" y="2277868"/>
            <a:ext cx="9666800" cy="29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20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지역변수와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전역변수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" t="70703" r="-2453" b="-5217"/>
          <a:stretch/>
        </p:blipFill>
        <p:spPr>
          <a:xfrm>
            <a:off x="1674643" y="2768934"/>
            <a:ext cx="9666800" cy="29799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" t="49125" r="48145" b="41657"/>
          <a:stretch/>
        </p:blipFill>
        <p:spPr>
          <a:xfrm>
            <a:off x="1674643" y="1973068"/>
            <a:ext cx="4809412" cy="79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8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지역변수와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전역변수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2829"/>
          <a:stretch/>
        </p:blipFill>
        <p:spPr>
          <a:xfrm>
            <a:off x="1579197" y="2179653"/>
            <a:ext cx="9111294" cy="6217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3" r="1791" b="52263"/>
          <a:stretch/>
        </p:blipFill>
        <p:spPr>
          <a:xfrm>
            <a:off x="1579197" y="2801409"/>
            <a:ext cx="8948138" cy="252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73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지역변수와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전역변수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6" t="60250" r="3277" b="2063"/>
          <a:stretch/>
        </p:blipFill>
        <p:spPr>
          <a:xfrm>
            <a:off x="1265455" y="2108200"/>
            <a:ext cx="8948138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49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09.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디폴트 인수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47"/>
          <a:stretch/>
        </p:blipFill>
        <p:spPr>
          <a:xfrm>
            <a:off x="1699421" y="1785107"/>
            <a:ext cx="9193890" cy="8103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87" b="35851"/>
          <a:stretch/>
        </p:blipFill>
        <p:spPr>
          <a:xfrm>
            <a:off x="1771177" y="2595452"/>
            <a:ext cx="9193892" cy="325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72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09.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디폴트 인수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t="63225" r="-276" b="-7687"/>
          <a:stretch/>
        </p:blipFill>
        <p:spPr>
          <a:xfrm>
            <a:off x="1601844" y="2172118"/>
            <a:ext cx="9193892" cy="325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49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키워드 인수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8806" y="1420501"/>
            <a:ext cx="10766057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위치 인수</a:t>
            </a:r>
            <a:r>
              <a:rPr lang="en-US" altLang="ko-KR" sz="2000" dirty="0">
                <a:latin typeface="+mj-ea"/>
                <a:ea typeface="+mj-ea"/>
              </a:rPr>
              <a:t>(positional argument) : </a:t>
            </a:r>
            <a:r>
              <a:rPr lang="ko-KR" altLang="en-US" sz="2000" dirty="0">
                <a:latin typeface="+mj-ea"/>
                <a:ea typeface="+mj-ea"/>
              </a:rPr>
              <a:t>인수를 위치에 의해 구분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키워드 인수</a:t>
            </a:r>
            <a:r>
              <a:rPr lang="en-US" altLang="ko-KR" sz="2000" dirty="0">
                <a:latin typeface="+mj-ea"/>
                <a:ea typeface="+mj-ea"/>
              </a:rPr>
              <a:t>(keyword argument) : </a:t>
            </a:r>
            <a:r>
              <a:rPr lang="ko-KR" altLang="en-US" sz="2000" dirty="0">
                <a:latin typeface="+mj-ea"/>
                <a:ea typeface="+mj-ea"/>
              </a:rPr>
              <a:t>인수 앞의 키워드에 따라 구분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71"/>
          <a:stretch/>
        </p:blipFill>
        <p:spPr>
          <a:xfrm>
            <a:off x="857328" y="2376660"/>
            <a:ext cx="8594549" cy="18820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" t="70226" r="99" b="-1955"/>
          <a:stretch/>
        </p:blipFill>
        <p:spPr>
          <a:xfrm>
            <a:off x="857328" y="4247219"/>
            <a:ext cx="8594549" cy="18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7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함수가 무엇인가요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8807" y="1420501"/>
            <a:ext cx="10297064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파이썬에서</a:t>
            </a:r>
            <a:r>
              <a:rPr lang="ko-KR" altLang="en-US" sz="2000" dirty="0"/>
              <a:t> 프로그램을 쪼개는 </a:t>
            </a:r>
            <a:r>
              <a:rPr lang="en-US" altLang="ko-KR" sz="2000" dirty="0"/>
              <a:t>3</a:t>
            </a:r>
            <a:r>
              <a:rPr lang="ko-KR" altLang="en-US" sz="2000" dirty="0"/>
              <a:t>가지의 방법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/>
              <a:t>함수</a:t>
            </a:r>
            <a:r>
              <a:rPr lang="en-US" altLang="ko-KR" sz="2000" dirty="0"/>
              <a:t>(function)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여러 개의 명령을 하나의 단위로 묶어 놓은 것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/>
              <a:t>클래스</a:t>
            </a:r>
            <a:r>
              <a:rPr lang="en-US" altLang="ko-KR" sz="2000" dirty="0"/>
              <a:t>(class) : </a:t>
            </a:r>
            <a:r>
              <a:rPr lang="ko-KR" altLang="en-US" sz="2000" dirty="0"/>
              <a:t>클래스는 코드 중에서</a:t>
            </a:r>
            <a:r>
              <a:rPr lang="en-US" altLang="ko-KR" sz="2000" dirty="0"/>
              <a:t>, </a:t>
            </a:r>
            <a:r>
              <a:rPr lang="ko-KR" altLang="en-US" sz="2000" dirty="0"/>
              <a:t>관련된 변수와 함수를 하나로 묶은 것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/>
              <a:t>모듈</a:t>
            </a:r>
            <a:r>
              <a:rPr lang="en-US" altLang="ko-KR" sz="2000" dirty="0"/>
              <a:t>(module) :</a:t>
            </a:r>
            <a:r>
              <a:rPr lang="ko-KR" altLang="en-US" sz="2000" dirty="0"/>
              <a:t> 여러 개의 함수를 모아 놓은 것으로 프로그램 일부를 가지고 있는 독립적인 파일로 관리하는 것입니다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sp>
        <p:nvSpPr>
          <p:cNvPr id="5" name="직사각형 4"/>
          <p:cNvSpPr/>
          <p:nvPr/>
        </p:nvSpPr>
        <p:spPr>
          <a:xfrm>
            <a:off x="4205419" y="4624072"/>
            <a:ext cx="368350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클래스</a:t>
            </a:r>
            <a:endParaRPr lang="en-US" altLang="ko-KR" sz="6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6291" y="4624072"/>
            <a:ext cx="368350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함수</a:t>
            </a:r>
            <a:endParaRPr lang="en-US" altLang="ko-KR" sz="6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34547" y="4624072"/>
            <a:ext cx="368350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모듈</a:t>
            </a:r>
            <a:endParaRPr lang="en-US" altLang="ko-KR" sz="6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4716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키워드 인수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t="-247" r="4602" b="80617"/>
          <a:stretch/>
        </p:blipFill>
        <p:spPr>
          <a:xfrm>
            <a:off x="1760527" y="2133600"/>
            <a:ext cx="9255344" cy="29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23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키워드 인수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" t="20158" r="1138" b="73739"/>
          <a:stretch/>
        </p:blipFill>
        <p:spPr>
          <a:xfrm>
            <a:off x="1481853" y="1759131"/>
            <a:ext cx="8411084" cy="7053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" t="28671" r="1138" b="44733"/>
          <a:stretch/>
        </p:blipFill>
        <p:spPr>
          <a:xfrm>
            <a:off x="1481853" y="2464526"/>
            <a:ext cx="8411084" cy="30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10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키워드 인수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65363" r="3711" b="-246"/>
          <a:stretch/>
        </p:blipFill>
        <p:spPr>
          <a:xfrm>
            <a:off x="1481853" y="1785258"/>
            <a:ext cx="8411084" cy="403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44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01. BMI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계산기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35"/>
          <a:stretch/>
        </p:blipFill>
        <p:spPr>
          <a:xfrm>
            <a:off x="1253567" y="2254836"/>
            <a:ext cx="9328531" cy="292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06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01. BMI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계산기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" t="38011" r="454" b="45853"/>
          <a:stretch/>
        </p:blipFill>
        <p:spPr>
          <a:xfrm>
            <a:off x="1253566" y="3696774"/>
            <a:ext cx="9328531" cy="14196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0" t="82951" r="1180" b="913"/>
          <a:stretch/>
        </p:blipFill>
        <p:spPr>
          <a:xfrm>
            <a:off x="1253566" y="1915838"/>
            <a:ext cx="9328531" cy="141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33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환전 계산기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26" y="1265207"/>
            <a:ext cx="5550073" cy="50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60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환전 계산기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18"/>
          <a:stretch/>
        </p:blipFill>
        <p:spPr>
          <a:xfrm>
            <a:off x="826749" y="3554441"/>
            <a:ext cx="10459559" cy="17776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9" t="-4637" r="37864" b="82485"/>
          <a:stretch/>
        </p:blipFill>
        <p:spPr>
          <a:xfrm>
            <a:off x="4094048" y="2345061"/>
            <a:ext cx="3290951" cy="120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91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03. N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각형을 그리는 함수 작성하기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90" y="2178516"/>
            <a:ext cx="9260207" cy="315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59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04.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클릭하는 곳에 사각형 그리기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2"/>
          <a:stretch/>
        </p:blipFill>
        <p:spPr>
          <a:xfrm>
            <a:off x="1740063" y="1871134"/>
            <a:ext cx="8591954" cy="364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05.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한붓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그리기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39637" y="1627746"/>
            <a:ext cx="103315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 err="1">
                <a:latin typeface="+mj-ea"/>
                <a:ea typeface="+mj-ea"/>
              </a:rPr>
              <a:t>한붓</a:t>
            </a:r>
            <a:r>
              <a:rPr lang="ko-KR" altLang="en-US" sz="2000" dirty="0">
                <a:latin typeface="+mj-ea"/>
                <a:ea typeface="+mj-ea"/>
              </a:rPr>
              <a:t> 그리기는 도형이나 그림을 한 점에서 그리기 시작하여 선을 한 번도 떼지 않고 같은 선을 두 번 반복해서 지나지 않도록 하여 그림을 완성하는 작업입니다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  <a:r>
              <a:rPr lang="ko-KR" altLang="en-US" sz="2000" dirty="0" err="1">
                <a:latin typeface="+mj-ea"/>
                <a:ea typeface="+mj-ea"/>
              </a:rPr>
              <a:t>터틀</a:t>
            </a:r>
            <a:r>
              <a:rPr lang="ko-KR" altLang="en-US" sz="2000" dirty="0">
                <a:latin typeface="+mj-ea"/>
                <a:ea typeface="+mj-ea"/>
              </a:rPr>
              <a:t> 그래픽에서 클릭된 위치까지 </a:t>
            </a:r>
            <a:r>
              <a:rPr lang="ko-KR" altLang="en-US" sz="2000" dirty="0" err="1">
                <a:latin typeface="+mj-ea"/>
                <a:ea typeface="+mj-ea"/>
              </a:rPr>
              <a:t>터틀이</a:t>
            </a:r>
            <a:r>
              <a:rPr lang="ko-KR" altLang="en-US" sz="2000" dirty="0">
                <a:latin typeface="+mj-ea"/>
                <a:ea typeface="+mj-ea"/>
              </a:rPr>
              <a:t> 직선을 그리게 하여 </a:t>
            </a:r>
            <a:r>
              <a:rPr lang="ko-KR" altLang="en-US" sz="2000" dirty="0" err="1">
                <a:latin typeface="+mj-ea"/>
                <a:ea typeface="+mj-ea"/>
              </a:rPr>
              <a:t>한붓</a:t>
            </a:r>
            <a:r>
              <a:rPr lang="ko-KR" altLang="en-US" sz="2000" dirty="0">
                <a:latin typeface="+mj-ea"/>
                <a:ea typeface="+mj-ea"/>
              </a:rPr>
              <a:t> 그리기를 </a:t>
            </a:r>
            <a:r>
              <a:rPr lang="ko-KR" altLang="en-US" sz="2000" dirty="0" err="1">
                <a:latin typeface="+mj-ea"/>
                <a:ea typeface="+mj-ea"/>
              </a:rPr>
              <a:t>시뮬레이션해보는</a:t>
            </a:r>
            <a:r>
              <a:rPr lang="ko-KR" altLang="en-US" sz="2000" dirty="0">
                <a:latin typeface="+mj-ea"/>
                <a:ea typeface="+mj-ea"/>
              </a:rPr>
              <a:t> 프로그램을 작성해 보겠습니다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9" y="3400551"/>
            <a:ext cx="2869118" cy="24753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900" y="3538919"/>
            <a:ext cx="5407833" cy="213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50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함수가 무엇인가요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8807" y="1420501"/>
            <a:ext cx="102970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특정 기능을 구현하는 부분을 따로 떼어 구현한 것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반복적으로 사용되는 의미 있는 부분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서브루틴</a:t>
            </a:r>
            <a:r>
              <a:rPr lang="en-US" altLang="ko-KR" sz="2000" dirty="0"/>
              <a:t>(subroutine), </a:t>
            </a:r>
            <a:r>
              <a:rPr lang="ko-KR" altLang="en-US" sz="2000" dirty="0"/>
              <a:t>루틴</a:t>
            </a:r>
            <a:r>
              <a:rPr lang="en-US" altLang="ko-KR" sz="2000" dirty="0"/>
              <a:t>(routine), </a:t>
            </a:r>
            <a:r>
              <a:rPr lang="ko-KR" altLang="en-US" sz="2000" dirty="0"/>
              <a:t>메서드</a:t>
            </a:r>
            <a:r>
              <a:rPr lang="en-US" altLang="ko-KR" sz="2000" dirty="0"/>
              <a:t>(method), </a:t>
            </a:r>
            <a:r>
              <a:rPr lang="ko-KR" altLang="en-US" sz="2000" dirty="0"/>
              <a:t>프로시저</a:t>
            </a:r>
            <a:r>
              <a:rPr lang="en-US" altLang="ko-KR" sz="2000" dirty="0"/>
              <a:t>(procedure)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70" b="53574"/>
          <a:stretch/>
        </p:blipFill>
        <p:spPr>
          <a:xfrm>
            <a:off x="973666" y="2897829"/>
            <a:ext cx="3742267" cy="24612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3" t="56216" r="20197" b="-694"/>
          <a:stretch/>
        </p:blipFill>
        <p:spPr>
          <a:xfrm>
            <a:off x="5175241" y="2897829"/>
            <a:ext cx="5381322" cy="235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31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00" r="31277"/>
          <a:stretch/>
        </p:blipFill>
        <p:spPr>
          <a:xfrm>
            <a:off x="1435265" y="3285067"/>
            <a:ext cx="6083136" cy="17666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06.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이차함수 그래프 그리기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18868" y="1621614"/>
            <a:ext cx="63892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함수 </a:t>
            </a:r>
            <a:r>
              <a:rPr lang="en-US" altLang="ko-KR" dirty="0">
                <a:latin typeface="+mj-ea"/>
                <a:ea typeface="+mj-ea"/>
              </a:rPr>
              <a:t>f(x)=x</a:t>
            </a:r>
            <a:r>
              <a:rPr lang="en-US" altLang="ko-KR" baseline="30000" dirty="0">
                <a:latin typeface="+mj-ea"/>
                <a:ea typeface="+mj-ea"/>
              </a:rPr>
              <a:t>2</a:t>
            </a:r>
            <a:r>
              <a:rPr lang="en-US" altLang="ko-KR" dirty="0">
                <a:latin typeface="+mj-ea"/>
                <a:ea typeface="+mj-ea"/>
              </a:rPr>
              <a:t>+1</a:t>
            </a:r>
            <a:r>
              <a:rPr lang="ko-KR" altLang="en-US" dirty="0">
                <a:latin typeface="+mj-ea"/>
                <a:ea typeface="+mj-ea"/>
              </a:rPr>
              <a:t>을 계산하는 함수를 작성하고 이 함수를 이용하여 화면에 </a:t>
            </a:r>
            <a:r>
              <a:rPr lang="en-US" altLang="ko-KR" dirty="0">
                <a:latin typeface="+mj-ea"/>
                <a:ea typeface="+mj-ea"/>
              </a:rPr>
              <a:t>f(x)</a:t>
            </a:r>
            <a:r>
              <a:rPr lang="ko-KR" altLang="en-US" dirty="0">
                <a:latin typeface="+mj-ea"/>
                <a:ea typeface="+mj-ea"/>
              </a:rPr>
              <a:t>의 그래프를 그리는 프로그램을 작성해 보겠습니다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31"/>
          <a:stretch/>
        </p:blipFill>
        <p:spPr>
          <a:xfrm>
            <a:off x="7450667" y="1946873"/>
            <a:ext cx="2714725" cy="310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9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07.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테세우스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터틀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미로 탈출 게임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18868" y="1156632"/>
            <a:ext cx="1092679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2800" dirty="0">
              <a:solidFill>
                <a:srgbClr val="000000"/>
              </a:solidFill>
              <a:latin typeface="YoonV YoonMyungjo100Std_OTF"/>
            </a:endParaRPr>
          </a:p>
          <a:p>
            <a:pPr algn="just"/>
            <a:r>
              <a:rPr lang="ko-KR" altLang="en-US" dirty="0" err="1">
                <a:solidFill>
                  <a:srgbClr val="211D1E"/>
                </a:solidFill>
                <a:latin typeface="YoonV YoonMyungjo100Std_OTF"/>
              </a:rPr>
              <a:t>반인반수의</a:t>
            </a:r>
            <a:r>
              <a:rPr lang="ko-KR" altLang="en-US" dirty="0">
                <a:solidFill>
                  <a:srgbClr val="211D1E"/>
                </a:solidFill>
                <a:latin typeface="YoonV YoonMyungjo100Std_OTF"/>
              </a:rPr>
              <a:t> 괴물 </a:t>
            </a:r>
            <a:r>
              <a:rPr lang="ko-KR" altLang="en-US" dirty="0" err="1">
                <a:solidFill>
                  <a:srgbClr val="211D1E"/>
                </a:solidFill>
                <a:latin typeface="YoonV YoonMyungjo100Std_OTF"/>
              </a:rPr>
              <a:t>미노타우로스가</a:t>
            </a:r>
            <a:r>
              <a:rPr lang="ko-KR" altLang="en-US" dirty="0">
                <a:solidFill>
                  <a:srgbClr val="211D1E"/>
                </a:solidFill>
                <a:latin typeface="YoonV YoonMyungjo100Std_OTF"/>
              </a:rPr>
              <a:t> 있는 미로를 </a:t>
            </a:r>
            <a:r>
              <a:rPr lang="ko-KR" altLang="en-US" dirty="0" err="1">
                <a:solidFill>
                  <a:srgbClr val="211D1E"/>
                </a:solidFill>
                <a:latin typeface="YoonV YoonMyungjo100Std_OTF"/>
              </a:rPr>
              <a:t>테세우스</a:t>
            </a:r>
            <a:r>
              <a:rPr lang="ko-KR" altLang="en-US" dirty="0">
                <a:solidFill>
                  <a:srgbClr val="211D1E"/>
                </a:solidFill>
                <a:latin typeface="YoonV YoonMyungjo100Std_OTF"/>
              </a:rPr>
              <a:t> </a:t>
            </a:r>
            <a:r>
              <a:rPr lang="ko-KR" altLang="en-US" dirty="0" err="1">
                <a:solidFill>
                  <a:srgbClr val="211D1E"/>
                </a:solidFill>
                <a:latin typeface="YoonV YoonMyungjo100Std_OTF"/>
              </a:rPr>
              <a:t>터틀은</a:t>
            </a:r>
            <a:r>
              <a:rPr lang="ko-KR" altLang="en-US" dirty="0">
                <a:solidFill>
                  <a:srgbClr val="211D1E"/>
                </a:solidFill>
                <a:latin typeface="YoonV YoonMyungjo100Std_OTF"/>
              </a:rPr>
              <a:t> 빠져나와야만 게임을 끝낼 수 있습니다</a:t>
            </a:r>
            <a:r>
              <a:rPr lang="en-US" altLang="ko-KR" dirty="0">
                <a:solidFill>
                  <a:srgbClr val="211D1E"/>
                </a:solidFill>
                <a:latin typeface="YoonV YoonMyungjo100Std_OTF"/>
              </a:rPr>
              <a:t>. </a:t>
            </a:r>
            <a:r>
              <a:rPr lang="ko-KR" altLang="en-US" dirty="0" err="1">
                <a:solidFill>
                  <a:srgbClr val="211D1E"/>
                </a:solidFill>
                <a:latin typeface="YoonV YoonMyungjo100Std_OTF"/>
              </a:rPr>
              <a:t>테세우스</a:t>
            </a:r>
            <a:r>
              <a:rPr lang="ko-KR" altLang="en-US" dirty="0">
                <a:solidFill>
                  <a:srgbClr val="211D1E"/>
                </a:solidFill>
                <a:latin typeface="YoonV YoonMyungjo100Std_OTF"/>
              </a:rPr>
              <a:t> </a:t>
            </a:r>
            <a:r>
              <a:rPr lang="ko-KR" altLang="en-US" dirty="0" err="1">
                <a:solidFill>
                  <a:srgbClr val="211D1E"/>
                </a:solidFill>
                <a:latin typeface="YoonV YoonMyungjo100Std_OTF"/>
              </a:rPr>
              <a:t>터틀이</a:t>
            </a:r>
            <a:r>
              <a:rPr lang="ko-KR" altLang="en-US" dirty="0">
                <a:solidFill>
                  <a:srgbClr val="211D1E"/>
                </a:solidFill>
                <a:latin typeface="YoonV YoonMyungjo100Std_OTF"/>
              </a:rPr>
              <a:t> 화면에 그려진 미로의 벽에 닿지 않게 화살표 키로 조종하여 미로를 탈출하는 프로그램을 작성해 보겠습니다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33" y="2822107"/>
            <a:ext cx="9302187" cy="281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90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08.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재귀호출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4363" y="1435054"/>
            <a:ext cx="1092679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1D1E"/>
                </a:solidFill>
                <a:latin typeface="YoonV YoonMyungjo100Std_OTF"/>
              </a:rPr>
              <a:t>함수는 내부에서 다시 자기 자신을 호출할 수 있습니다</a:t>
            </a:r>
            <a:r>
              <a:rPr lang="en-US" altLang="ko-KR" dirty="0">
                <a:solidFill>
                  <a:srgbClr val="211D1E"/>
                </a:solidFill>
                <a:latin typeface="YoonV YoonMyungjo100Std_OTF"/>
              </a:rPr>
              <a:t>. </a:t>
            </a:r>
            <a:r>
              <a:rPr lang="ko-KR" altLang="en-US" dirty="0">
                <a:solidFill>
                  <a:srgbClr val="211D1E"/>
                </a:solidFill>
                <a:latin typeface="YoonV YoonMyungjo100Std_OTF"/>
              </a:rPr>
              <a:t>이것을 </a:t>
            </a:r>
            <a:r>
              <a:rPr lang="ko-KR" altLang="en-US" dirty="0" err="1">
                <a:solidFill>
                  <a:srgbClr val="211D1E"/>
                </a:solidFill>
                <a:latin typeface="YoonV YoonMyungjo100Std_OTF"/>
              </a:rPr>
              <a:t>재귀호출</a:t>
            </a:r>
            <a:r>
              <a:rPr lang="en-US" altLang="ko-KR" dirty="0">
                <a:solidFill>
                  <a:srgbClr val="211D1E"/>
                </a:solidFill>
                <a:latin typeface="YoonV YoonMyungjo100Std_OTF"/>
              </a:rPr>
              <a:t>(recursion)</a:t>
            </a:r>
            <a:r>
              <a:rPr lang="ko-KR" altLang="en-US" dirty="0">
                <a:solidFill>
                  <a:srgbClr val="211D1E"/>
                </a:solidFill>
                <a:latin typeface="YoonV YoonMyungjo100Std_OTF"/>
              </a:rPr>
              <a:t>이라고 합니다</a:t>
            </a:r>
            <a:endParaRPr lang="en-US" altLang="ko-KR" dirty="0">
              <a:solidFill>
                <a:srgbClr val="211D1E"/>
              </a:solidFill>
              <a:latin typeface="YoonV YoonMyungjo100Std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재귀</a:t>
            </a:r>
            <a:r>
              <a:rPr lang="en-US" altLang="ko-KR" dirty="0"/>
              <a:t>(recursive)  : </a:t>
            </a:r>
            <a:r>
              <a:rPr lang="ko-KR" altLang="en-US" dirty="0"/>
              <a:t>어떤 문제를 해결하기 위해 동일한 문제를 더 작은 경우로 쪼개고 쪼개어 문제를 바로 풀 수 있도록 </a:t>
            </a:r>
            <a:r>
              <a:rPr lang="ko-KR" altLang="en-US" dirty="0" err="1"/>
              <a:t>간단해질</a:t>
            </a:r>
            <a:r>
              <a:rPr lang="ko-KR" altLang="en-US" dirty="0"/>
              <a:t> 때까지 나누어 해결하는 방법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프로그래밍에서는 이 기법을 함수가 내부에서 문제의 범위를 줄여 자기 자신을 다시 호출하고 다시 그 안에서 다시 자기 자신을 호출하는 </a:t>
            </a:r>
            <a:r>
              <a:rPr lang="ko-KR" altLang="en-US" dirty="0" err="1"/>
              <a:t>재귀호출이라는</a:t>
            </a:r>
            <a:r>
              <a:rPr lang="ko-KR" altLang="en-US" dirty="0"/>
              <a:t> 방식으로 구현할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84"/>
          <a:stretch/>
        </p:blipFill>
        <p:spPr>
          <a:xfrm>
            <a:off x="463177" y="3604879"/>
            <a:ext cx="5453994" cy="19527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45" b="-697"/>
          <a:stretch/>
        </p:blipFill>
        <p:spPr>
          <a:xfrm>
            <a:off x="5314576" y="4735366"/>
            <a:ext cx="5453993" cy="5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90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09.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프랙털 나무 그리기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4363" y="1435054"/>
            <a:ext cx="109267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1D1E"/>
                </a:solidFill>
                <a:latin typeface="YoonV YoonMyungjo100Std_OTF"/>
              </a:rPr>
              <a:t>프랙털</a:t>
            </a:r>
            <a:r>
              <a:rPr lang="en-US" altLang="ko-KR" dirty="0">
                <a:solidFill>
                  <a:srgbClr val="211D1E"/>
                </a:solidFill>
                <a:latin typeface="YoonV YoonMyungjo100Std_OTF"/>
              </a:rPr>
              <a:t>(fractal) </a:t>
            </a:r>
            <a:r>
              <a:rPr lang="ko-KR" altLang="en-US" dirty="0">
                <a:solidFill>
                  <a:srgbClr val="211D1E"/>
                </a:solidFill>
                <a:latin typeface="YoonV YoonMyungjo100Std_OTF"/>
              </a:rPr>
              <a:t>이론은 </a:t>
            </a:r>
            <a:r>
              <a:rPr lang="en-US" altLang="ko-KR" dirty="0">
                <a:solidFill>
                  <a:srgbClr val="211D1E"/>
                </a:solidFill>
                <a:latin typeface="YoonV YoonMyungjo100Std_OTF"/>
              </a:rPr>
              <a:t>1975</a:t>
            </a:r>
            <a:r>
              <a:rPr lang="ko-KR" altLang="en-US" dirty="0">
                <a:solidFill>
                  <a:srgbClr val="211D1E"/>
                </a:solidFill>
                <a:latin typeface="YoonV YoonMyungjo100Std_OTF"/>
              </a:rPr>
              <a:t>년 </a:t>
            </a:r>
            <a:r>
              <a:rPr lang="ko-KR" altLang="en-US" dirty="0" err="1">
                <a:solidFill>
                  <a:srgbClr val="211D1E"/>
                </a:solidFill>
                <a:latin typeface="YoonV YoonMyungjo100Std_OTF"/>
              </a:rPr>
              <a:t>망델브로</a:t>
            </a:r>
            <a:r>
              <a:rPr lang="en-US" altLang="ko-KR" dirty="0">
                <a:solidFill>
                  <a:srgbClr val="211D1E"/>
                </a:solidFill>
                <a:latin typeface="YoonV YoonMyungjo100Std_OTF"/>
              </a:rPr>
              <a:t>(Mandelbrot)</a:t>
            </a:r>
            <a:r>
              <a:rPr lang="ko-KR" altLang="en-US" dirty="0">
                <a:solidFill>
                  <a:srgbClr val="211D1E"/>
                </a:solidFill>
                <a:latin typeface="YoonV YoonMyungjo100Std_OTF"/>
              </a:rPr>
              <a:t>라는 수학자에 의해서 시작</a:t>
            </a:r>
            <a:endParaRPr lang="en-US" altLang="ko-KR" dirty="0">
              <a:solidFill>
                <a:srgbClr val="211D1E"/>
              </a:solidFill>
              <a:latin typeface="YoonV YoonMyungjo100Std_OTF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프랙털이란 자신의 작은 부분에 자신과 닮은 모습이 나타나고 그 안의 작은 부분에도 자신과 닮은 모습이 무한히 반복되어 나타나는 현상</a:t>
            </a:r>
            <a:endParaRPr lang="en-US" altLang="ko-K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프랙털은 컴퓨터 그래픽 이론에서 출발하여 현대 물리와 수학에서 빼놓을 수 없는 부분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38" y="3359227"/>
            <a:ext cx="8207959" cy="21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11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함수를 작성하고 호출하기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8807" y="1420501"/>
            <a:ext cx="102970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함수를 만드는 과정 </a:t>
            </a:r>
            <a:r>
              <a:rPr lang="en-US" altLang="ko-KR" sz="2000" dirty="0"/>
              <a:t>= </a:t>
            </a:r>
            <a:r>
              <a:rPr lang="ko-KR" altLang="en-US" sz="2000" dirty="0"/>
              <a:t>함수를 정의한다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함수를 사용하는 것 </a:t>
            </a:r>
            <a:r>
              <a:rPr lang="en-US" altLang="ko-KR" sz="2000" dirty="0"/>
              <a:t>= </a:t>
            </a:r>
            <a:r>
              <a:rPr lang="ko-KR" altLang="en-US" sz="2000" dirty="0"/>
              <a:t>함수를 호출한다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한 번만 함수를 정의하면 언제든지 필요할 때 함수를 호출하여 문제를 처리할 수 있음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프로그램을 </a:t>
            </a:r>
            <a:r>
              <a:rPr lang="ko-KR" altLang="en-US" sz="2000" dirty="0" err="1"/>
              <a:t>함수화하면</a:t>
            </a:r>
            <a:r>
              <a:rPr lang="ko-KR" altLang="en-US" sz="2000" dirty="0"/>
              <a:t> 프로그램의 흐름을 일목요연하게 볼 수 있음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66913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함수를 작성하고 호출하기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90"/>
          <a:stretch/>
        </p:blipFill>
        <p:spPr>
          <a:xfrm>
            <a:off x="1316222" y="2133935"/>
            <a:ext cx="9109412" cy="320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26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함수를 작성하고 호출하기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t="49284" r="-279" b="-594"/>
          <a:stretch/>
        </p:blipFill>
        <p:spPr>
          <a:xfrm>
            <a:off x="1316222" y="2133935"/>
            <a:ext cx="9109412" cy="320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9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왜 우리는 함수를 작성하는가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31" y="1380062"/>
            <a:ext cx="7939369" cy="471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70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함수에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인수 전달하기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18806" y="1420501"/>
            <a:ext cx="107660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사용자는 함수를 사용할 때 작업에 필요한 정보</a:t>
            </a:r>
            <a:r>
              <a:rPr lang="en-US" altLang="ko-KR" sz="2000" dirty="0"/>
              <a:t>(</a:t>
            </a:r>
            <a:r>
              <a:rPr lang="ko-KR" altLang="en-US" sz="2000" dirty="0"/>
              <a:t>값</a:t>
            </a:r>
            <a:r>
              <a:rPr lang="en-US" altLang="ko-KR" sz="2000" dirty="0"/>
              <a:t>)</a:t>
            </a:r>
            <a:r>
              <a:rPr lang="ko-KR" altLang="en-US" sz="2000" dirty="0"/>
              <a:t>을 전달할 수 있습니다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인수</a:t>
            </a:r>
            <a:r>
              <a:rPr lang="en-US" altLang="ko-KR" sz="2000" dirty="0"/>
              <a:t>(argument) : </a:t>
            </a:r>
            <a:r>
              <a:rPr lang="ko-KR" altLang="en-US" sz="2000" dirty="0"/>
              <a:t>호출 프로그램에 의하여 함수에 실제로 전달되는 값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매개변수</a:t>
            </a:r>
            <a:r>
              <a:rPr lang="en-US" altLang="ko-KR" sz="2000" dirty="0"/>
              <a:t>(parameter) : </a:t>
            </a:r>
            <a:r>
              <a:rPr lang="ko-KR" altLang="en-US" sz="2000" dirty="0"/>
              <a:t>인수를</a:t>
            </a:r>
            <a:r>
              <a:rPr lang="en-US" altLang="ko-KR" sz="2000" dirty="0"/>
              <a:t> </a:t>
            </a:r>
            <a:r>
              <a:rPr lang="ko-KR" altLang="en-US" sz="2000" dirty="0"/>
              <a:t>담아 함수 내에서 쓰이는 변수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5" t="-18491" r="-9587" b="67630"/>
          <a:stretch/>
        </p:blipFill>
        <p:spPr>
          <a:xfrm>
            <a:off x="3852333" y="1420501"/>
            <a:ext cx="8830733" cy="43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11134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12135</TotalTime>
  <Words>755</Words>
  <Application>Microsoft Office PowerPoint</Application>
  <PresentationFormat>와이드스크린</PresentationFormat>
  <Paragraphs>93</Paragraphs>
  <Slides>43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HY헤드라인M</vt:lpstr>
      <vt:lpstr>YoonV YoonMyungjo100Std_OTF</vt:lpstr>
      <vt:lpstr>맑은 고딕</vt:lpstr>
      <vt:lpstr>Arial</vt:lpstr>
      <vt:lpstr>Comic Sans MS</vt:lpstr>
      <vt:lpstr>Corbel</vt:lpstr>
      <vt:lpstr>Wingdings</vt:lpstr>
      <vt:lpstr>기본</vt:lpstr>
      <vt:lpstr>Image</vt:lpstr>
      <vt:lpstr>8장. 코드를 함수로 모아봅시다.</vt:lpstr>
      <vt:lpstr>차례</vt:lpstr>
      <vt:lpstr>01. 함수가 무엇인가요?</vt:lpstr>
      <vt:lpstr>01. 함수가 무엇인가요?</vt:lpstr>
      <vt:lpstr>02. 함수를 작성하고 호출하기</vt:lpstr>
      <vt:lpstr>02. 함수를 작성하고 호출하기</vt:lpstr>
      <vt:lpstr>02. 함수를 작성하고 호출하기</vt:lpstr>
      <vt:lpstr>03. 왜 우리는 함수를 작성하는가?</vt:lpstr>
      <vt:lpstr>04. 함수에 1개의 인수 전달하기</vt:lpstr>
      <vt:lpstr>04. 함수에 1개의 인수 전달하기</vt:lpstr>
      <vt:lpstr>05. 함수에 여러 개의 인수 전달하기</vt:lpstr>
      <vt:lpstr>05. 함수에 여러 개의 인수 전달하기</vt:lpstr>
      <vt:lpstr>05. 함수에 여러 개의 인수 전달하기</vt:lpstr>
      <vt:lpstr>06. 함수의 값 반환하기</vt:lpstr>
      <vt:lpstr>06. 함수의 값 반환하기</vt:lpstr>
      <vt:lpstr>06. 함수의 값 반환하기</vt:lpstr>
      <vt:lpstr>06. 함수의 값 반환하기</vt:lpstr>
      <vt:lpstr>06. 함수의 값 반환하기</vt:lpstr>
      <vt:lpstr>07. 함수를 좀 더 이해시켜 줄 예제</vt:lpstr>
      <vt:lpstr>07. 함수를 좀 더 이해시켜 줄 예제</vt:lpstr>
      <vt:lpstr>08. 지역변수와 전역변수</vt:lpstr>
      <vt:lpstr>08. 지역변수와 전역변수</vt:lpstr>
      <vt:lpstr>08. 지역변수와 전역변수</vt:lpstr>
      <vt:lpstr>08. 지역변수와 전역변수</vt:lpstr>
      <vt:lpstr>08. 지역변수와 전역변수</vt:lpstr>
      <vt:lpstr>08. 지역변수와 전역변수</vt:lpstr>
      <vt:lpstr>09. 디폴트 인수</vt:lpstr>
      <vt:lpstr>09. 디폴트 인수</vt:lpstr>
      <vt:lpstr>10. 키워드 인수</vt:lpstr>
      <vt:lpstr>10. 키워드 인수</vt:lpstr>
      <vt:lpstr>10. 키워드 인수</vt:lpstr>
      <vt:lpstr>10. 키워드 인수</vt:lpstr>
      <vt:lpstr>Lab 01. BMI 계산기</vt:lpstr>
      <vt:lpstr>Lab 01. BMI 계산기</vt:lpstr>
      <vt:lpstr>Lab 02. 환전 계산기</vt:lpstr>
      <vt:lpstr>Lab 02. 환전 계산기</vt:lpstr>
      <vt:lpstr>Lab 03. N각형을 그리는 함수 작성하기</vt:lpstr>
      <vt:lpstr>Lab 04. 클릭하는 곳에 사각형 그리기</vt:lpstr>
      <vt:lpstr>Lab 05. 한붓 그리기</vt:lpstr>
      <vt:lpstr>Lab 06. 이차함수 그래프 그리기</vt:lpstr>
      <vt:lpstr>Lab 07. 테세우스 터틀 미로 탈출 게임</vt:lpstr>
      <vt:lpstr>Lab 08. 재귀호출</vt:lpstr>
      <vt:lpstr>Lab 09. 프랙털 나무 그리기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정영민</dc:creator>
  <cp:lastModifiedBy>유 제훈</cp:lastModifiedBy>
  <cp:revision>182</cp:revision>
  <cp:lastPrinted>2020-03-19T13:53:51Z</cp:lastPrinted>
  <dcterms:created xsi:type="dcterms:W3CDTF">2020-03-10T04:09:15Z</dcterms:created>
  <dcterms:modified xsi:type="dcterms:W3CDTF">2022-12-05T03:33:36Z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F:\2020년\05 수업\03 고3 정보\2020_고3정보_01.pptx</vt:lpwstr>
  </property>
</Properties>
</file>